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60" r:id="rId2"/>
    <p:sldId id="261" r:id="rId3"/>
    <p:sldId id="283" r:id="rId4"/>
    <p:sldId id="256" r:id="rId5"/>
    <p:sldId id="268" r:id="rId6"/>
    <p:sldId id="273" r:id="rId7"/>
    <p:sldId id="274" r:id="rId8"/>
    <p:sldId id="276" r:id="rId9"/>
    <p:sldId id="277" r:id="rId10"/>
    <p:sldId id="282" r:id="rId11"/>
    <p:sldId id="280" r:id="rId12"/>
    <p:sldId id="284" r:id="rId13"/>
    <p:sldId id="281" r:id="rId14"/>
    <p:sldId id="270" r:id="rId15"/>
  </p:sldIdLst>
  <p:sldSz cx="12192000" cy="6858000"/>
  <p:notesSz cx="6858000" cy="9144000"/>
  <p:embeddedFontLst>
    <p:embeddedFont>
      <p:font typeface="나눔고딕 ExtraBold" panose="020B0600000101010101" charset="-127"/>
      <p:bold r:id="rId17"/>
    </p:embeddedFont>
    <p:embeddedFont>
      <p:font typeface="인터파크고딕 B" panose="020B0600000101010101" charset="-127"/>
      <p:regular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나눔고딕" pitchFamily="2" charset="-127"/>
      <p:regular r:id="rId23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4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624" autoAdjust="0"/>
  </p:normalViewPr>
  <p:slideViewPr>
    <p:cSldViewPr snapToGrid="0">
      <p:cViewPr varScale="1">
        <p:scale>
          <a:sx n="73" d="100"/>
          <a:sy n="73" d="100"/>
        </p:scale>
        <p:origin x="804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2AD2D0-998B-4AA0-877A-6260E6976565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03AC1-278B-4E8A-B2E9-1B9A8B3C04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507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03AC1-278B-4E8A-B2E9-1B9A8B3C047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265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미로를 생성하는 알고리즘을 이용해서 미로를 생성한 뒤</a:t>
            </a:r>
            <a:r>
              <a:rPr lang="en-US" altLang="ko-KR" dirty="0"/>
              <a:t>, </a:t>
            </a:r>
            <a:r>
              <a:rPr lang="ko-KR" altLang="en-US" dirty="0"/>
              <a:t>플레이어의 시작 위치와 도착 지점을 임의로 정해 탈출이 가능한 미로를 구현했다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소스코드 상에서 ■</a:t>
            </a:r>
            <a:r>
              <a:rPr lang="en-US" altLang="ko-KR" dirty="0"/>
              <a:t>=</a:t>
            </a:r>
            <a:r>
              <a:rPr lang="ko-KR" altLang="en-US" dirty="0"/>
              <a:t>벽</a:t>
            </a:r>
            <a:r>
              <a:rPr lang="en-US" altLang="ko-KR" dirty="0"/>
              <a:t>, </a:t>
            </a:r>
            <a:r>
              <a:rPr lang="ko-KR" altLang="en-US" dirty="0"/>
              <a:t>공백</a:t>
            </a:r>
            <a:r>
              <a:rPr lang="en-US" altLang="ko-KR" dirty="0"/>
              <a:t>=</a:t>
            </a:r>
            <a:r>
              <a:rPr lang="ko-KR" altLang="en-US" dirty="0" err="1"/>
              <a:t>지나갈수</a:t>
            </a:r>
            <a:r>
              <a:rPr lang="ko-KR" altLang="en-US" dirty="0"/>
              <a:t> 있는 길로 지정해서 마지막 끝부문을 공백으로 뚫었다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503AC1-278B-4E8A-B2E9-1B9A8B3C047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141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플레이어가 이동을 할 시 </a:t>
            </a:r>
            <a:r>
              <a:rPr lang="en-US" altLang="ko-KR" dirty="0"/>
              <a:t>BOT</a:t>
            </a:r>
            <a:r>
              <a:rPr lang="ko-KR" altLang="en-US" dirty="0"/>
              <a:t>은 랜덤으로</a:t>
            </a:r>
            <a:r>
              <a:rPr lang="en-US" altLang="ko-KR" baseline="0" dirty="0"/>
              <a:t> </a:t>
            </a:r>
            <a:r>
              <a:rPr lang="ko-KR" altLang="en-US" dirty="0"/>
              <a:t>한 방향으로 이동하도록 설정을 하였다</a:t>
            </a:r>
            <a:r>
              <a:rPr lang="en-US" altLang="ko-KR" dirty="0"/>
              <a:t>. </a:t>
            </a:r>
            <a:r>
              <a:rPr lang="ko-KR" altLang="en-US" dirty="0"/>
              <a:t>플레이어가 가만히 있으면 </a:t>
            </a:r>
            <a:r>
              <a:rPr lang="en-US" altLang="ko-KR" dirty="0"/>
              <a:t>BOT</a:t>
            </a:r>
            <a:r>
              <a:rPr lang="ko-KR" altLang="en-US" dirty="0"/>
              <a:t>은 </a:t>
            </a:r>
            <a:r>
              <a:rPr lang="ko-KR" altLang="en-US" dirty="0" err="1"/>
              <a:t>움직이</a:t>
            </a:r>
            <a:r>
              <a:rPr lang="ko-KR" altLang="en-US" dirty="0"/>
              <a:t> 않는다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503AC1-278B-4E8A-B2E9-1B9A8B3C047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579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503AC1-278B-4E8A-B2E9-1B9A8B3C047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125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503AC1-278B-4E8A-B2E9-1B9A8B3C047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062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503AC1-278B-4E8A-B2E9-1B9A8B3C047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419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기존에는 미로 자체를 다시 출력해서 깜빡임이 심하고 속도도 </a:t>
            </a:r>
            <a:r>
              <a:rPr lang="ko-KR" altLang="en-US" dirty="0" err="1"/>
              <a:t>느렸다</a:t>
            </a:r>
            <a:r>
              <a:rPr lang="en-US" altLang="ko-KR" dirty="0"/>
              <a:t>. </a:t>
            </a:r>
            <a:r>
              <a:rPr lang="ko-KR" altLang="en-US" dirty="0"/>
              <a:t>그러나 이 버전에는 플레이어의 위치만 바뀌도록 패치하여 깜빡임 현상을 없앴다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503AC1-278B-4E8A-B2E9-1B9A8B3C047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181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장점</a:t>
            </a:r>
            <a:r>
              <a:rPr lang="en-US" altLang="ko-KR" dirty="0"/>
              <a:t>: </a:t>
            </a:r>
            <a:r>
              <a:rPr lang="ko-KR" altLang="en-US" dirty="0"/>
              <a:t>콘솔창으로 작성한 것에 비해 빠르고 깔끔하다</a:t>
            </a:r>
            <a:br>
              <a:rPr lang="en-US" altLang="ko-KR" dirty="0"/>
            </a:br>
            <a:r>
              <a:rPr lang="ko-KR" altLang="en-US" dirty="0"/>
              <a:t>단점</a:t>
            </a:r>
            <a:r>
              <a:rPr lang="en-US" altLang="ko-KR" dirty="0"/>
              <a:t>: UI</a:t>
            </a:r>
            <a:r>
              <a:rPr lang="ko-KR" altLang="en-US" dirty="0"/>
              <a:t>의 위치를 조정하기 힘들다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503AC1-278B-4E8A-B2E9-1B9A8B3C047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495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696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239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1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147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37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645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611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26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364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770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770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A4239-2786-49E3-B196-9B80BF8A9CEC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475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366051" y="2133600"/>
            <a:ext cx="5618922" cy="0"/>
          </a:xfrm>
          <a:prstGeom prst="line">
            <a:avLst/>
          </a:prstGeom>
          <a:ln w="63500">
            <a:solidFill>
              <a:schemeClr val="accent1">
                <a:shade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3366051" y="4273826"/>
            <a:ext cx="5618922" cy="0"/>
          </a:xfrm>
          <a:prstGeom prst="line">
            <a:avLst/>
          </a:prstGeom>
          <a:ln w="63500">
            <a:solidFill>
              <a:schemeClr val="accent1">
                <a:shade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452925" y="2720594"/>
            <a:ext cx="3445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레퍼런스 게임프로그래밍</a:t>
            </a:r>
            <a:endParaRPr lang="en-US" altLang="ko-KR" sz="2400" dirty="0">
              <a:gradFill>
                <a:gsLst>
                  <a:gs pos="100000">
                    <a:schemeClr val="tx1">
                      <a:lumMod val="75000"/>
                      <a:lumOff val="2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94765" y="3141565"/>
            <a:ext cx="2002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gradFill>
                  <a:gsLst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미로게임 발표</a:t>
            </a:r>
            <a:endParaRPr lang="en-US" altLang="ko-KR" sz="2400" dirty="0">
              <a:gradFill>
                <a:gsLst>
                  <a:gs pos="100000">
                    <a:schemeClr val="tx1">
                      <a:lumMod val="75000"/>
                      <a:lumOff val="2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5989"/>
            <a:ext cx="12192000" cy="391505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6482618"/>
            <a:ext cx="12192000" cy="375382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4463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31633" y="1134140"/>
            <a:ext cx="1928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최적화</a:t>
            </a:r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24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8F1308D7-A0F1-4B91-B724-BC593C1E1EAB}"/>
              </a:ext>
            </a:extLst>
          </p:cNvPr>
          <p:cNvSpPr/>
          <p:nvPr/>
        </p:nvSpPr>
        <p:spPr>
          <a:xfrm>
            <a:off x="5442030" y="4201611"/>
            <a:ext cx="1307939" cy="112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9B3959D5-7565-478A-971D-A0AA6D2BF5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519" b="15238"/>
          <a:stretch/>
        </p:blipFill>
        <p:spPr>
          <a:xfrm>
            <a:off x="1372522" y="2196567"/>
            <a:ext cx="3825238" cy="40100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24C0FA1-1BFE-468F-B84A-2D8E92B268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572"/>
          <a:stretch/>
        </p:blipFill>
        <p:spPr>
          <a:xfrm>
            <a:off x="6994239" y="2265014"/>
            <a:ext cx="3856771" cy="398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829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49881" y="1134141"/>
            <a:ext cx="1928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플랫폼 변경</a:t>
            </a:r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24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607170" y="2452561"/>
            <a:ext cx="5726601" cy="3748547"/>
          </a:xfrm>
          <a:prstGeom prst="rect">
            <a:avLst/>
          </a:prstGeom>
          <a:noFill/>
          <a:ln w="2857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Win 32</a:t>
            </a:r>
            <a:r>
              <a:rPr lang="ko-KR" altLang="en-US" dirty="0">
                <a:solidFill>
                  <a:schemeClr val="tx1"/>
                </a:solidFill>
              </a:rPr>
              <a:t>를 이용한 기능 구현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장점</a:t>
            </a:r>
            <a:r>
              <a:rPr lang="en-US" altLang="ko-KR" dirty="0">
                <a:solidFill>
                  <a:schemeClr val="tx1"/>
                </a:solidFill>
              </a:rPr>
              <a:t>: </a:t>
            </a:r>
            <a:r>
              <a:rPr lang="ko-KR" altLang="en-US" dirty="0">
                <a:solidFill>
                  <a:schemeClr val="tx1"/>
                </a:solidFill>
              </a:rPr>
              <a:t>콘솔창으로 작성한 것에 비해 빠르고 깔끔하다</a:t>
            </a:r>
            <a:br>
              <a:rPr lang="ko-KR" altLang="en-US" dirty="0">
                <a:solidFill>
                  <a:schemeClr val="tx1"/>
                </a:solidFill>
              </a:rPr>
            </a:br>
            <a:r>
              <a:rPr lang="ko-KR" altLang="en-US" dirty="0">
                <a:solidFill>
                  <a:schemeClr val="tx1"/>
                </a:solidFill>
              </a:rPr>
              <a:t>단점</a:t>
            </a:r>
            <a:r>
              <a:rPr lang="en-US" altLang="ko-KR" dirty="0">
                <a:solidFill>
                  <a:schemeClr val="tx1"/>
                </a:solidFill>
              </a:rPr>
              <a:t>: UI</a:t>
            </a:r>
            <a:r>
              <a:rPr lang="ko-KR" altLang="en-US" dirty="0">
                <a:solidFill>
                  <a:schemeClr val="tx1"/>
                </a:solidFill>
              </a:rPr>
              <a:t>의 위치를 조정하기 힘들다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FDEAAF-ADD7-4531-98AB-8E035C01D4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864" y="2260807"/>
            <a:ext cx="3551598" cy="41320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2282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3161" y="1134140"/>
            <a:ext cx="2005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플랫폼 변경</a:t>
            </a:r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24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F83949-1130-49F4-A8A4-760C0543C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611" y="2125206"/>
            <a:ext cx="3712778" cy="43076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0020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3161" y="1134140"/>
            <a:ext cx="2005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플랫폼 변경</a:t>
            </a:r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24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0F3FE64-272B-41BF-BCB8-FD9B205F1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147" y="2161854"/>
            <a:ext cx="3721704" cy="43299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4031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3366051" y="2133600"/>
            <a:ext cx="5618922" cy="0"/>
          </a:xfrm>
          <a:prstGeom prst="line">
            <a:avLst/>
          </a:prstGeom>
          <a:ln w="63500">
            <a:solidFill>
              <a:schemeClr val="accent1">
                <a:shade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3366051" y="4273826"/>
            <a:ext cx="5618922" cy="0"/>
          </a:xfrm>
          <a:prstGeom prst="line">
            <a:avLst/>
          </a:prstGeom>
          <a:ln w="63500">
            <a:solidFill>
              <a:schemeClr val="accent1">
                <a:shade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82315" y="2938598"/>
            <a:ext cx="16273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감사합니다</a:t>
            </a:r>
            <a:endParaRPr lang="en-US" altLang="ko-KR" sz="2400" dirty="0">
              <a:gradFill>
                <a:gsLst>
                  <a:gs pos="100000">
                    <a:schemeClr val="tx1">
                      <a:lumMod val="75000"/>
                      <a:lumOff val="25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5989"/>
            <a:ext cx="12192000" cy="391505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6482618"/>
            <a:ext cx="12192000" cy="375382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0777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5989"/>
            <a:ext cx="12192000" cy="391505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6482618"/>
            <a:ext cx="12192000" cy="375382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5771" y="553279"/>
            <a:ext cx="1869531" cy="595033"/>
          </a:xfrm>
          <a:prstGeom prst="rect">
            <a:avLst/>
          </a:prstGeom>
          <a:noFill/>
        </p:spPr>
        <p:txBody>
          <a:bodyPr wrap="square" lIns="101599" tIns="50799" rIns="101599" bIns="50799" rtlCol="0">
            <a:spAutoFit/>
          </a:bodyPr>
          <a:lstStyle>
            <a:defPPr>
              <a:defRPr lang="ko-KR"/>
            </a:defPPr>
            <a:lvl1pPr>
              <a:defRPr sz="4000" b="1" spc="-333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defRPr>
            </a:lvl1pPr>
          </a:lstStyle>
          <a:p>
            <a:r>
              <a:rPr lang="en-US" altLang="ko-KR" sz="32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C</a:t>
            </a:r>
            <a:r>
              <a:rPr lang="en-US" altLang="ko-KR" sz="24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ONTENTS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3175360" y="3024557"/>
            <a:ext cx="2920640" cy="830997"/>
            <a:chOff x="501606" y="2727991"/>
            <a:chExt cx="292064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1140852" y="2845968"/>
              <a:ext cx="228139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gradFill>
                    <a:gsLst>
                      <a:gs pos="10000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미로가 만들어 지는 원리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141580" y="3184522"/>
              <a:ext cx="14125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gradFill>
                    <a:gsLst>
                      <a:gs pos="10000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재귀적 알고리즘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01606" y="2727991"/>
              <a:ext cx="53893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spc="-150" dirty="0">
                  <a:gradFill>
                    <a:gsLst>
                      <a:gs pos="100000">
                        <a:srgbClr val="0C4C8A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endParaRPr lang="ko-KR" altLang="en-US" sz="4800" b="1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6097464" y="3024556"/>
            <a:ext cx="2102234" cy="830997"/>
            <a:chOff x="501606" y="2727991"/>
            <a:chExt cx="2102234" cy="830997"/>
          </a:xfrm>
        </p:grpSpPr>
        <p:sp>
          <p:nvSpPr>
            <p:cNvPr id="36" name="TextBox 35"/>
            <p:cNvSpPr txBox="1"/>
            <p:nvPr/>
          </p:nvSpPr>
          <p:spPr>
            <a:xfrm>
              <a:off x="1140852" y="2845968"/>
              <a:ext cx="9541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gradFill>
                    <a:gsLst>
                      <a:gs pos="10000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41580" y="3184522"/>
              <a:ext cx="14622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gradFill>
                    <a:gsLst>
                      <a:gs pos="10000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각 </a:t>
              </a:r>
              <a:r>
                <a:rPr lang="ko-KR" altLang="en-US" sz="1400" dirty="0" err="1">
                  <a:gradFill>
                    <a:gsLst>
                      <a:gs pos="10000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버전별</a:t>
              </a:r>
              <a:r>
                <a:rPr lang="ko-KR" altLang="en-US" sz="1400" dirty="0">
                  <a:gradFill>
                    <a:gsLst>
                      <a:gs pos="10000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400" dirty="0" err="1">
                  <a:gradFill>
                    <a:gsLst>
                      <a:gs pos="10000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바뀐점</a:t>
              </a:r>
              <a:endParaRPr lang="ko-KR" altLang="en-US" sz="1400" dirty="0">
                <a:gradFill>
                  <a:gsLst>
                    <a:gs pos="10000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01606" y="2727991"/>
              <a:ext cx="53893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spc="-150" dirty="0">
                  <a:gradFill>
                    <a:gsLst>
                      <a:gs pos="100000">
                        <a:srgbClr val="0C4C8A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  <a:endParaRPr lang="ko-KR" altLang="en-US" sz="4800" b="1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076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8101" y="194076"/>
            <a:ext cx="3243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미로가 만들어지는 원리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06224" y="1134140"/>
            <a:ext cx="2579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백트래킹 알고리즘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2F25C03-7206-4981-97C3-CC345DEB460D}"/>
              </a:ext>
            </a:extLst>
          </p:cNvPr>
          <p:cNvSpPr/>
          <p:nvPr/>
        </p:nvSpPr>
        <p:spPr>
          <a:xfrm>
            <a:off x="5339752" y="2452561"/>
            <a:ext cx="5994020" cy="3748547"/>
          </a:xfrm>
          <a:prstGeom prst="rect">
            <a:avLst/>
          </a:prstGeom>
          <a:noFill/>
          <a:ln w="2857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i="0" dirty="0">
                <a:solidFill>
                  <a:srgbClr val="373A3C"/>
                </a:solidFill>
                <a:effectLst/>
                <a:latin typeface="Open Sans" panose="020B0606030504020204" pitchFamily="34" charset="0"/>
              </a:rPr>
              <a:t>.</a:t>
            </a:r>
            <a:endParaRPr lang="en-US" altLang="ko-KR" dirty="0">
              <a:solidFill>
                <a:schemeClr val="tx1"/>
              </a:solidFill>
            </a:endParaRPr>
          </a:p>
        </p:txBody>
      </p:sp>
      <p:pic>
        <p:nvPicPr>
          <p:cNvPr id="13" name="그림 12" descr="쇼지, 건물이(가) 표시된 사진&#10;&#10;자동 생성된 설명">
            <a:extLst>
              <a:ext uri="{FF2B5EF4-FFF2-40B4-BE49-F238E27FC236}">
                <a16:creationId xmlns:a16="http://schemas.microsoft.com/office/drawing/2014/main" id="{677D7A17-D935-4A93-AA84-C0F97AB3E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78" y="2220819"/>
            <a:ext cx="4343400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8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18411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8101" y="194076"/>
            <a:ext cx="3243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bg2">
                        <a:lumMod val="5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미로가 만들어지는 원리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09191" y="1134140"/>
            <a:ext cx="1973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DFS </a:t>
            </a:r>
            <a:r>
              <a:rPr lang="ko-KR" altLang="en-US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알고리즘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6B01F43-E6E4-4785-8E6E-0E7CDF6F5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53" y="2259931"/>
            <a:ext cx="4262324" cy="426232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FCF5355-6EAC-4050-875B-31A54321AA4C}"/>
              </a:ext>
            </a:extLst>
          </p:cNvPr>
          <p:cNvSpPr/>
          <p:nvPr/>
        </p:nvSpPr>
        <p:spPr>
          <a:xfrm>
            <a:off x="5607170" y="2452561"/>
            <a:ext cx="5726601" cy="3748547"/>
          </a:xfrm>
          <a:prstGeom prst="rect">
            <a:avLst/>
          </a:prstGeom>
          <a:noFill/>
          <a:ln w="2857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DFS(</a:t>
            </a:r>
            <a:r>
              <a:rPr lang="ko-KR" altLang="en-US" sz="2000" dirty="0">
                <a:solidFill>
                  <a:schemeClr val="tx1"/>
                </a:solidFill>
              </a:rPr>
              <a:t>깊이 우선 탐색</a:t>
            </a:r>
            <a:r>
              <a:rPr lang="en-US" altLang="ko-KR" sz="2000" dirty="0">
                <a:solidFill>
                  <a:schemeClr val="tx1"/>
                </a:solidFill>
              </a:rPr>
              <a:t>) </a:t>
            </a:r>
            <a:r>
              <a:rPr lang="ko-KR" altLang="en-US" sz="2000" dirty="0">
                <a:solidFill>
                  <a:schemeClr val="tx1"/>
                </a:solidFill>
              </a:rPr>
              <a:t>알고리즘이란</a:t>
            </a:r>
            <a:r>
              <a:rPr lang="en-US" altLang="ko-KR" sz="2000" dirty="0">
                <a:solidFill>
                  <a:schemeClr val="tx1"/>
                </a:solidFill>
              </a:rPr>
              <a:t>?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DFS</a:t>
            </a:r>
            <a:r>
              <a:rPr lang="ko-KR" altLang="en-US" dirty="0">
                <a:solidFill>
                  <a:schemeClr val="tx1"/>
                </a:solidFill>
              </a:rPr>
              <a:t>란 특정 노드에서 시작해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다음 분기로 넘어가기 전에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분기를 완벽하게 탐색하는 방법이다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71341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12208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66286" y="1134141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미로 구현</a:t>
            </a:r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24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373278" y="2452561"/>
            <a:ext cx="5960493" cy="3748547"/>
          </a:xfrm>
          <a:prstGeom prst="rect">
            <a:avLst/>
          </a:prstGeom>
          <a:noFill/>
          <a:ln w="2857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미로를 생성한 뒤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플레이어의 시작 위치와 도착 지점을 정해 탈출이 가능한 미로를 구현했다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소스코드 상에서 ■</a:t>
            </a:r>
            <a:r>
              <a:rPr lang="en-US" altLang="ko-KR" dirty="0">
                <a:solidFill>
                  <a:schemeClr val="tx1"/>
                </a:solidFill>
              </a:rPr>
              <a:t>=</a:t>
            </a:r>
            <a:r>
              <a:rPr lang="ko-KR" altLang="en-US" dirty="0">
                <a:solidFill>
                  <a:schemeClr val="tx1"/>
                </a:solidFill>
              </a:rPr>
              <a:t>벽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공백</a:t>
            </a:r>
            <a:r>
              <a:rPr lang="en-US" altLang="ko-KR" dirty="0">
                <a:solidFill>
                  <a:schemeClr val="tx1"/>
                </a:solidFill>
              </a:rPr>
              <a:t>=</a:t>
            </a:r>
            <a:r>
              <a:rPr lang="ko-KR" altLang="en-US" dirty="0" err="1">
                <a:solidFill>
                  <a:schemeClr val="tx1"/>
                </a:solidFill>
              </a:rPr>
              <a:t>지나갈수</a:t>
            </a:r>
            <a:r>
              <a:rPr lang="ko-KR" altLang="en-US" dirty="0">
                <a:solidFill>
                  <a:schemeClr val="tx1"/>
                </a:solidFill>
              </a:rPr>
              <a:t> 있는 길로 지정해서 마지막 끝부분을 공백으로 뚫었다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54AA0DDE-A5D3-44A5-83D7-99CA6D5F1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53" y="2283023"/>
            <a:ext cx="3949770" cy="408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62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82656" y="1134141"/>
            <a:ext cx="3826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“UI, </a:t>
            </a:r>
            <a:r>
              <a:rPr lang="ko-KR" altLang="en-US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점수</a:t>
            </a:r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생명력</a:t>
            </a:r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Bot</a:t>
            </a:r>
            <a:r>
              <a:rPr lang="ko-KR" altLang="en-US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구현</a:t>
            </a:r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24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607170" y="2452561"/>
            <a:ext cx="5726601" cy="3748547"/>
          </a:xfrm>
          <a:prstGeom prst="rect">
            <a:avLst/>
          </a:prstGeom>
          <a:noFill/>
          <a:ln w="2857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295B502-8F8E-4E25-BF45-521B315B4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47" y="2002475"/>
            <a:ext cx="3591450" cy="4648720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A6A14653-FD53-4844-A67A-2C16A80DAA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588" y="2999376"/>
            <a:ext cx="4105848" cy="1047896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9A517F3C-B60F-4BF4-BFB2-56082CF74165}"/>
              </a:ext>
            </a:extLst>
          </p:cNvPr>
          <p:cNvSpPr/>
          <p:nvPr/>
        </p:nvSpPr>
        <p:spPr>
          <a:xfrm>
            <a:off x="858229" y="2109531"/>
            <a:ext cx="416859" cy="38171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674A21D-8059-49AF-88C4-CA15D6EB4254}"/>
              </a:ext>
            </a:extLst>
          </p:cNvPr>
          <p:cNvSpPr/>
          <p:nvPr/>
        </p:nvSpPr>
        <p:spPr>
          <a:xfrm>
            <a:off x="1561958" y="3487967"/>
            <a:ext cx="416859" cy="38171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6A1058-3B28-4318-B79C-634D944C542A}"/>
              </a:ext>
            </a:extLst>
          </p:cNvPr>
          <p:cNvSpPr txBox="1"/>
          <p:nvPr/>
        </p:nvSpPr>
        <p:spPr>
          <a:xfrm>
            <a:off x="6160588" y="2630044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게임 클리어 후 화면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5A54917-7E93-4AF5-990F-E34C66617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0588" y="5077336"/>
            <a:ext cx="4235024" cy="85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507106-AC47-4911-A6E8-F2D70730B4D6}"/>
              </a:ext>
            </a:extLst>
          </p:cNvPr>
          <p:cNvSpPr txBox="1"/>
          <p:nvPr/>
        </p:nvSpPr>
        <p:spPr>
          <a:xfrm>
            <a:off x="6160588" y="4660923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게임 오버 후 화면</a:t>
            </a:r>
          </a:p>
        </p:txBody>
      </p:sp>
    </p:spTree>
    <p:extLst>
      <p:ext uri="{BB962C8B-B14F-4D97-AF65-F5344CB8AC3E}">
        <p14:creationId xmlns:p14="http://schemas.microsoft.com/office/powerpoint/2010/main" val="398540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56531" y="1134141"/>
            <a:ext cx="2678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폭탄 아이템 추가 </a:t>
            </a:r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24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607170" y="2452561"/>
            <a:ext cx="5726601" cy="3748547"/>
          </a:xfrm>
          <a:prstGeom prst="rect">
            <a:avLst/>
          </a:prstGeom>
          <a:noFill/>
          <a:ln w="2857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폭탄 개수는 총 </a:t>
            </a:r>
            <a:r>
              <a:rPr lang="en-US" altLang="ko-KR">
                <a:solidFill>
                  <a:schemeClr val="tx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5</a:t>
            </a:r>
            <a:r>
              <a:rPr lang="ko-KR" altLang="en-US">
                <a:solidFill>
                  <a:schemeClr val="tx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개로 </a:t>
            </a:r>
            <a:r>
              <a:rPr lang="en-US" altLang="ko-KR">
                <a:solidFill>
                  <a:schemeClr val="tx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E </a:t>
            </a:r>
            <a:r>
              <a:rPr lang="ko-KR" altLang="en-US">
                <a:solidFill>
                  <a:schemeClr val="tx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버튼 누르고 조작키 누른 방향으로 벽이 파괴됨</a:t>
            </a:r>
            <a:r>
              <a:rPr lang="en-US" altLang="ko-KR">
                <a:solidFill>
                  <a:schemeClr val="tx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.</a:t>
            </a:r>
            <a:r>
              <a:rPr lang="ko-KR" altLang="en-US">
                <a:solidFill>
                  <a:schemeClr val="tx1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  </a:t>
            </a:r>
            <a:endParaRPr lang="ko-KR" altLang="en-US" dirty="0">
              <a:solidFill>
                <a:schemeClr val="tx1"/>
              </a:solidFill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6CC7465-C8FC-4E13-B979-733B5F687C99}"/>
              </a:ext>
            </a:extLst>
          </p:cNvPr>
          <p:cNvGrpSpPr/>
          <p:nvPr/>
        </p:nvGrpSpPr>
        <p:grpSpPr>
          <a:xfrm>
            <a:off x="1046488" y="1991260"/>
            <a:ext cx="3659457" cy="4555169"/>
            <a:chOff x="1097074" y="2188698"/>
            <a:chExt cx="3026352" cy="4274784"/>
          </a:xfrm>
        </p:grpSpPr>
        <p:pic>
          <p:nvPicPr>
            <p:cNvPr id="3" name="그림 2" descr="텍스트, 낱말맞추기게임이(가) 표시된 사진&#10;&#10;자동 생성된 설명">
              <a:extLst>
                <a:ext uri="{FF2B5EF4-FFF2-40B4-BE49-F238E27FC236}">
                  <a16:creationId xmlns:a16="http://schemas.microsoft.com/office/drawing/2014/main" id="{D0E9D777-062C-476D-B38D-5B96A23FD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7074" y="2188698"/>
              <a:ext cx="3026352" cy="4274784"/>
            </a:xfrm>
            <a:prstGeom prst="rect">
              <a:avLst/>
            </a:prstGeom>
          </p:spPr>
        </p:pic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C59BF922-4565-4A88-9CB1-4FC822C53DE6}"/>
                </a:ext>
              </a:extLst>
            </p:cNvPr>
            <p:cNvSpPr/>
            <p:nvPr/>
          </p:nvSpPr>
          <p:spPr>
            <a:xfrm>
              <a:off x="1496965" y="2736476"/>
              <a:ext cx="304942" cy="312822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A5C2DB6-8E0E-4FC8-AA83-A8517ADF890E}"/>
                </a:ext>
              </a:extLst>
            </p:cNvPr>
            <p:cNvSpPr/>
            <p:nvPr/>
          </p:nvSpPr>
          <p:spPr>
            <a:xfrm>
              <a:off x="1996360" y="5392365"/>
              <a:ext cx="1150251" cy="56468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1515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01141" y="1134140"/>
            <a:ext cx="45897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다시하기 구현</a:t>
            </a:r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폭발 이펙트 추가</a:t>
            </a:r>
            <a:r>
              <a:rPr lang="en-US" altLang="ko-KR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24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607170" y="2452561"/>
            <a:ext cx="5726601" cy="3748547"/>
          </a:xfrm>
          <a:prstGeom prst="rect">
            <a:avLst/>
          </a:prstGeom>
          <a:noFill/>
          <a:ln w="2857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다시하기와 폭탄을 사용했을 때 이펙트 구현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BE3F08-D2B2-469D-AD87-6DF828BBA0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93"/>
          <a:stretch/>
        </p:blipFill>
        <p:spPr>
          <a:xfrm>
            <a:off x="53008" y="2140054"/>
            <a:ext cx="3970796" cy="4128055"/>
          </a:xfrm>
          <a:prstGeom prst="rect">
            <a:avLst/>
          </a:prstGeom>
        </p:spPr>
      </p:pic>
      <p:pic>
        <p:nvPicPr>
          <p:cNvPr id="5" name="그림 4" descr="텍스트, 점수판, 명판이(가) 표시된 사진&#10;&#10;자동 생성된 설명">
            <a:extLst>
              <a:ext uri="{FF2B5EF4-FFF2-40B4-BE49-F238E27FC236}">
                <a16:creationId xmlns:a16="http://schemas.microsoft.com/office/drawing/2014/main" id="{E3A98DBF-A896-4850-BC1D-96F466DA760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00"/>
          <a:stretch/>
        </p:blipFill>
        <p:spPr>
          <a:xfrm>
            <a:off x="4251167" y="1991260"/>
            <a:ext cx="4219303" cy="439510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475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08" y="92356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gradFill>
                  <a:gsLst>
                    <a:gs pos="100000">
                      <a:srgbClr val="0C4C8A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600" spc="-150" dirty="0">
              <a:gradFill>
                <a:gsLst>
                  <a:gs pos="100000">
                    <a:srgbClr val="0C4C8A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83985" y="1134141"/>
            <a:ext cx="6208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“AI </a:t>
            </a:r>
            <a:r>
              <a:rPr lang="ko-KR" altLang="en-US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추가</a:t>
            </a:r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맵 사이즈에 따라 </a:t>
            </a:r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Bot</a:t>
            </a:r>
            <a:r>
              <a:rPr lang="ko-KR" altLang="en-US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수가 달라짐</a:t>
            </a:r>
            <a:r>
              <a:rPr lang="en-US" altLang="ko-KR" sz="240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24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나무그늘 M" panose="02020603020101020101" pitchFamily="18" charset="-127"/>
              <a:ea typeface="1훈나무그늘 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336F1F-8907-4756-9917-E33C7AAE4B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26" y="2636729"/>
            <a:ext cx="5104083" cy="3380212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60424EEA-D609-405A-B25A-9E362AE231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474" y="2638770"/>
            <a:ext cx="4959000" cy="34545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C2EE21-C6FB-4CBD-9BC8-C3976BB330A4}"/>
              </a:ext>
            </a:extLst>
          </p:cNvPr>
          <p:cNvSpPr txBox="1"/>
          <p:nvPr/>
        </p:nvSpPr>
        <p:spPr>
          <a:xfrm>
            <a:off x="607046" y="2128617"/>
            <a:ext cx="3865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맵 사이즈 </a:t>
            </a:r>
            <a:r>
              <a:rPr lang="en-US" altLang="ko-KR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/ 3 </a:t>
            </a:r>
            <a:r>
              <a:rPr lang="ko-KR" altLang="en-US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으로 적 개수 지정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4B8B919-3241-4C47-93B8-15062C22A578}"/>
              </a:ext>
            </a:extLst>
          </p:cNvPr>
          <p:cNvSpPr/>
          <p:nvPr/>
        </p:nvSpPr>
        <p:spPr>
          <a:xfrm>
            <a:off x="9893777" y="3901422"/>
            <a:ext cx="817728" cy="3492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C2EE21-C6FB-4CBD-9BC8-C3976BB330A4}"/>
              </a:ext>
            </a:extLst>
          </p:cNvPr>
          <p:cNvSpPr txBox="1"/>
          <p:nvPr/>
        </p:nvSpPr>
        <p:spPr>
          <a:xfrm>
            <a:off x="6959830" y="2128617"/>
            <a:ext cx="3865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인터파크고딕 B" panose="02000000000000000000" pitchFamily="2" charset="-127"/>
                <a:ea typeface="인터파크고딕 B" panose="02000000000000000000" pitchFamily="2" charset="-127"/>
              </a:rPr>
              <a:t>생명력 하트 모양으로 변경</a:t>
            </a:r>
          </a:p>
        </p:txBody>
      </p:sp>
    </p:spTree>
    <p:extLst>
      <p:ext uri="{BB962C8B-B14F-4D97-AF65-F5344CB8AC3E}">
        <p14:creationId xmlns:p14="http://schemas.microsoft.com/office/powerpoint/2010/main" val="218117656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318</Words>
  <Application>Microsoft Office PowerPoint</Application>
  <PresentationFormat>와이드스크린</PresentationFormat>
  <Paragraphs>64</Paragraphs>
  <Slides>14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Open Sans</vt:lpstr>
      <vt:lpstr>인터파크고딕 B</vt:lpstr>
      <vt:lpstr>1훈나무그늘 M</vt:lpstr>
      <vt:lpstr>Arial</vt:lpstr>
      <vt:lpstr>나눔고딕 ExtraBold</vt:lpstr>
      <vt:lpstr>맑은 고딕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SEYOUNG PARK</dc:creator>
  <cp:lastModifiedBy>태양 이</cp:lastModifiedBy>
  <cp:revision>41</cp:revision>
  <dcterms:created xsi:type="dcterms:W3CDTF">2016-12-29T12:06:27Z</dcterms:created>
  <dcterms:modified xsi:type="dcterms:W3CDTF">2022-04-19T11:14:42Z</dcterms:modified>
</cp:coreProperties>
</file>

<file path=docProps/thumbnail.jpeg>
</file>